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61" r:id="rId8"/>
    <p:sldId id="262" r:id="rId9"/>
    <p:sldId id="263" r:id="rId10"/>
    <p:sldId id="264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DA3D0-E33A-436F-A232-962AFAE819C7}" type="datetimeFigureOut">
              <a:rPr lang="en-US" smtClean="0"/>
              <a:pPr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4D35-17AF-41C5-B912-BAB63DAF12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DA3D0-E33A-436F-A232-962AFAE819C7}" type="datetimeFigureOut">
              <a:rPr lang="en-US" smtClean="0"/>
              <a:pPr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4D35-17AF-41C5-B912-BAB63DAF12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DA3D0-E33A-436F-A232-962AFAE819C7}" type="datetimeFigureOut">
              <a:rPr lang="en-US" smtClean="0"/>
              <a:pPr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4D35-17AF-41C5-B912-BAB63DAF12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DA3D0-E33A-436F-A232-962AFAE819C7}" type="datetimeFigureOut">
              <a:rPr lang="en-US" smtClean="0"/>
              <a:pPr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4D35-17AF-41C5-B912-BAB63DAF12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DA3D0-E33A-436F-A232-962AFAE819C7}" type="datetimeFigureOut">
              <a:rPr lang="en-US" smtClean="0"/>
              <a:pPr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4D35-17AF-41C5-B912-BAB63DAF12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DA3D0-E33A-436F-A232-962AFAE819C7}" type="datetimeFigureOut">
              <a:rPr lang="en-US" smtClean="0"/>
              <a:pPr/>
              <a:t>11/13/2019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4D35-17AF-41C5-B912-BAB63DAF12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DA3D0-E33A-436F-A232-962AFAE819C7}" type="datetimeFigureOut">
              <a:rPr lang="en-US" smtClean="0"/>
              <a:pPr/>
              <a:t>11/13/2019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4D35-17AF-41C5-B912-BAB63DAF12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DA3D0-E33A-436F-A232-962AFAE819C7}" type="datetimeFigureOut">
              <a:rPr lang="en-US" smtClean="0"/>
              <a:pPr/>
              <a:t>11/13/2019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4D35-17AF-41C5-B912-BAB63DAF12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DA3D0-E33A-436F-A232-962AFAE819C7}" type="datetimeFigureOut">
              <a:rPr lang="en-US" smtClean="0"/>
              <a:pPr/>
              <a:t>11/13/2019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4D35-17AF-41C5-B912-BAB63DAF12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DA3D0-E33A-436F-A232-962AFAE819C7}" type="datetimeFigureOut">
              <a:rPr lang="en-US" smtClean="0"/>
              <a:pPr/>
              <a:t>11/13/2019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4D35-17AF-41C5-B912-BAB63DAF12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DA3D0-E33A-436F-A232-962AFAE819C7}" type="datetimeFigureOut">
              <a:rPr lang="en-US" smtClean="0"/>
              <a:pPr/>
              <a:t>11/13/2019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4D35-17AF-41C5-B912-BAB63DAF12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DA3D0-E33A-436F-A232-962AFAE819C7}" type="datetimeFigureOut">
              <a:rPr lang="en-US" smtClean="0"/>
              <a:pPr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94D35-17AF-41C5-B912-BAB63DAF12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3295651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Sub-Acute Toxicity </a:t>
            </a:r>
            <a:r>
              <a:rPr lang="en-US" b="1" dirty="0" smtClean="0">
                <a:solidFill>
                  <a:srgbClr val="FF0000"/>
                </a:solidFill>
              </a:rPr>
              <a:t>Study or </a:t>
            </a:r>
            <a:r>
              <a:rPr lang="en-US" b="1" dirty="0"/>
              <a:t>Repeated Dose 28-day Oral Toxicity Study in </a:t>
            </a:r>
            <a:r>
              <a:rPr lang="en-US" b="1" dirty="0" smtClean="0"/>
              <a:t>Rodents </a:t>
            </a:r>
            <a:br>
              <a:rPr lang="en-US" b="1" dirty="0" smtClean="0"/>
            </a:br>
            <a:r>
              <a:rPr lang="en-US" b="1" dirty="0" smtClean="0"/>
              <a:t>(OECD TG 407)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</a:p>
          <a:p>
            <a:r>
              <a:rPr lang="en-US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 </a:t>
            </a:r>
            <a:r>
              <a:rPr lang="en-US" sz="40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Uzma</a:t>
            </a:r>
            <a:r>
              <a:rPr lang="en-US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Saleem</a:t>
            </a:r>
            <a:endParaRPr lang="en-US" sz="4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193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9436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 to four fold intervals are frequently optimal for setting the descending dose levels and addition of a fourth test group is often preferable to using very large intervals (e.g. more than a factor of 10) between dosages.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Animals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control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group should be handled in an identical manner to the test group subjects. If a vehicle is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used in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administering the test substance, the control group should receive the vehicle in the highest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volume used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33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943600"/>
          </a:xfrm>
        </p:spPr>
        <p:txBody>
          <a:bodyPr/>
          <a:lstStyle/>
          <a:p>
            <a:pPr marL="0" indent="0" algn="just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Dose administration</a:t>
            </a:r>
          </a:p>
          <a:p>
            <a:pPr marL="0" indent="0" algn="just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maximum volume of liquid that can be</a:t>
            </a:r>
          </a:p>
          <a:p>
            <a:pPr marL="0" indent="0" algn="just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administered at one time depends on the size of the test animal.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volume should not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exceed 1mL/100g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body weight, except in the case of aqueous solutions where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2mL/100g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body weight may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used.</a:t>
            </a:r>
          </a:p>
        </p:txBody>
      </p:sp>
    </p:spTree>
    <p:extLst>
      <p:ext uri="{BB962C8B-B14F-4D97-AF65-F5344CB8AC3E}">
        <p14:creationId xmlns:p14="http://schemas.microsoft.com/office/powerpoint/2010/main" val="207470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943600"/>
          </a:xfrm>
        </p:spPr>
        <p:txBody>
          <a:bodyPr/>
          <a:lstStyle/>
          <a:p>
            <a:pPr marL="0" indent="0" algn="just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Observations</a:t>
            </a:r>
          </a:p>
          <a:p>
            <a:pPr marL="0" indent="0" algn="just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Body weight and food/water consumption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animals should be weighed at least once a week. Measurements of food consumption</a:t>
            </a:r>
          </a:p>
          <a:p>
            <a:pPr marL="0" indent="0" algn="just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should be made at least weekly. If the test substance is administered via the drinking water,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consumption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should also be measured at least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weekly.</a:t>
            </a:r>
          </a:p>
          <a:p>
            <a:pPr marL="0" indent="0" algn="just">
              <a:buNone/>
            </a:pP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Haematology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complete blood count (CBC) test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70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943600"/>
          </a:xfrm>
        </p:spPr>
        <p:txBody>
          <a:bodyPr/>
          <a:lstStyle/>
          <a:p>
            <a:pPr marL="0" indent="0" algn="just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Clinical biochemistry</a:t>
            </a:r>
          </a:p>
          <a:p>
            <a:pPr marL="0" indent="0" algn="just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Perform :</a:t>
            </a:r>
          </a:p>
          <a:p>
            <a:pPr algn="just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Liver function test</a:t>
            </a:r>
          </a:p>
          <a:p>
            <a:pPr algn="just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Renal function test</a:t>
            </a:r>
          </a:p>
          <a:p>
            <a:pPr algn="just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Lipid profile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Histopathology</a:t>
            </a:r>
          </a:p>
          <a:p>
            <a:pPr marL="0" indent="0" algn="just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Get necropsy of vital organs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70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9436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PRINCIPLE OF THE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</a:t>
            </a:r>
          </a:p>
          <a:p>
            <a:pPr marL="0" indent="0" algn="just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test substance is orally administered daily in graduated doses to several groups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experimental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animals, one dose level per group for a period of 28 days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During the period of</a:t>
            </a:r>
          </a:p>
          <a:p>
            <a:pPr marL="0" indent="0" algn="just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administration the animals are observed closely, each day for signs of toxicity. Animals which die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are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killed during the test are necropsied and at the conclusion of the test surviving animals are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killed and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necropsied.</a:t>
            </a:r>
          </a:p>
        </p:txBody>
      </p:sp>
    </p:spTree>
    <p:extLst>
      <p:ext uri="{BB962C8B-B14F-4D97-AF65-F5344CB8AC3E}">
        <p14:creationId xmlns:p14="http://schemas.microsoft.com/office/powerpoint/2010/main" val="209093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9436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DESCRIPTION OF THE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</a:p>
          <a:p>
            <a:pPr marL="0" indent="0" algn="just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Selection of animal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species</a:t>
            </a:r>
          </a:p>
          <a:p>
            <a:pPr marL="0" indent="0" algn="just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preferred rodent species is the rat, although other rodent species may be used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Commonly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used laboratory strains of young healthy adult animals should be employed.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females should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nulliparous</a:t>
            </a: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(animal who has never given birth)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non-pregnant. Dosing should begin as soon as possible after weaning and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in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any case, before the animals are nine weeks old. At the commencement of the study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weight variation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animals used should be minimal and not exceed ± 20 % of the mean weight of each sex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33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94360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 a repeated dose oral study is conducted as a preliminary to a long term study, preferably</a:t>
            </a:r>
          </a:p>
          <a:p>
            <a:pPr marL="0" indent="0" algn="just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animals from the same strain and source should be used in both studies.</a:t>
            </a:r>
          </a:p>
          <a:p>
            <a:pPr marL="0" indent="0" algn="just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Housing and feeding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conditions</a:t>
            </a:r>
          </a:p>
          <a:p>
            <a:pPr marL="0" indent="0" algn="just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temperature in the experimental animal room should be 22°C (± 3°C). Although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relative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humidity should be at least 30% and preferably not to exceed 70% other than during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room cleaning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 aim should be 50-60%. Lighting should be artificial, the sequence being 12 hours light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12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hours dark.</a:t>
            </a:r>
          </a:p>
        </p:txBody>
      </p:sp>
    </p:spTree>
    <p:extLst>
      <p:ext uri="{BB962C8B-B14F-4D97-AF65-F5344CB8AC3E}">
        <p14:creationId xmlns:p14="http://schemas.microsoft.com/office/powerpoint/2010/main" val="314333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9436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feeding, conventional laboratory diets may be used with an unlimited supply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drinking water </a:t>
            </a:r>
            <a:r>
              <a:rPr lang="en-US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(water </a:t>
            </a:r>
            <a:r>
              <a:rPr lang="en-US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 libitum)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Animals may be housed individually, or be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caged in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small groups of the same sex; for group caging, no more than five animals should be housed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 cage.</a:t>
            </a:r>
          </a:p>
          <a:p>
            <a:pPr marL="0" indent="0" algn="just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Preparation of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animals</a:t>
            </a:r>
          </a:p>
          <a:p>
            <a:pPr marL="0" indent="0" algn="just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Healthy young adult animals are randomly assigned to the control and treatment groups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33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4357986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04800"/>
            <a:ext cx="25908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0"/>
            <a:ext cx="3124200" cy="2870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http://www.ivb.ro/biobaza/poze/u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810000"/>
            <a:ext cx="3810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66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305800" cy="594360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animals are identified uniquely and kept in their cages for at least five days prior to the start of the study to allow for acclimatisation to the laboratory conditions.</a:t>
            </a:r>
          </a:p>
          <a:p>
            <a:pPr marL="0" indent="0" algn="just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Preparation of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doses</a:t>
            </a:r>
          </a:p>
          <a:p>
            <a:pPr marL="0" indent="0" algn="just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 substance is dissolved or suspended in a suitable vehicle. It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recommended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that, wherever possible, the use of an aqueous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solution/suspension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considered first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followed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consideration of a solution/emulsion in oil (e.g. corn oil) and then by possible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solution in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 vehicles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33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9436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vehicles other than water the toxic characteristics of the vehicle must be known. The stability of the test substance in the vehicle should be determined.</a:t>
            </a:r>
          </a:p>
          <a:p>
            <a:pPr marL="0" indent="0" algn="just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PROCEDURE</a:t>
            </a:r>
          </a:p>
          <a:p>
            <a:pPr marL="0" indent="0" algn="just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and sex of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animals</a:t>
            </a:r>
          </a:p>
          <a:p>
            <a:pPr marL="0" indent="0" algn="just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least 10 animals (five female and five male) should be used at each dose level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Consideration should be given to an additional satellite group of</a:t>
            </a:r>
          </a:p>
          <a:p>
            <a:pPr marL="0" indent="0" algn="just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ten animals (five per sex) in the control and in the top dose group for observation of reversibility,</a:t>
            </a:r>
          </a:p>
          <a:p>
            <a:pPr marL="0" indent="0" algn="just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persistence, or delayed occurrence of toxic effects, for at least 14 days post treatment.</a:t>
            </a:r>
          </a:p>
        </p:txBody>
      </p:sp>
    </p:spTree>
    <p:extLst>
      <p:ext uri="{BB962C8B-B14F-4D97-AF65-F5344CB8AC3E}">
        <p14:creationId xmlns:p14="http://schemas.microsoft.com/office/powerpoint/2010/main" val="314333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94360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Dosage</a:t>
            </a:r>
          </a:p>
          <a:p>
            <a:pPr marL="0" indent="0" algn="just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Generally, at least three test groups and a control group should be used, but if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assessment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other data, no effects would be expected at a dose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1000 mg/kg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bw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/d, a limit test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may be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performed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highest dose level should be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chosen with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aim of inducing toxic effects but not death or severe suffering. Thereafter, a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descending sequence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dose levels should be selected with a view to demonstrating any dosage related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response and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no-observed-adverse effects at the lowest dose level (NOAEL). </a:t>
            </a:r>
          </a:p>
        </p:txBody>
      </p:sp>
    </p:spTree>
    <p:extLst>
      <p:ext uri="{BB962C8B-B14F-4D97-AF65-F5344CB8AC3E}">
        <p14:creationId xmlns:p14="http://schemas.microsoft.com/office/powerpoint/2010/main" val="314333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745</TotalTime>
  <Words>853</Words>
  <Application>Microsoft Office PowerPoint</Application>
  <PresentationFormat>On-screen Show (4:3)</PresentationFormat>
  <Paragraphs>47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Office Theme</vt:lpstr>
      <vt:lpstr>Sub-Acute Toxicity Study or Repeated Dose 28-day Oral Toxicity Study in Rodents  (OECD TG 407)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Repeated Dose 28-day Oral Toxicity Study in Rodents (OECD TG 407)</dc:title>
  <dc:creator>Dell</dc:creator>
  <cp:lastModifiedBy>Windows User</cp:lastModifiedBy>
  <cp:revision>22</cp:revision>
  <dcterms:created xsi:type="dcterms:W3CDTF">2016-04-15T05:24:35Z</dcterms:created>
  <dcterms:modified xsi:type="dcterms:W3CDTF">2019-11-13T08:06:13Z</dcterms:modified>
</cp:coreProperties>
</file>